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8" r:id="rId2"/>
    <p:sldId id="256" r:id="rId3"/>
    <p:sldId id="257" r:id="rId4"/>
  </p:sldIdLst>
  <p:sldSz cx="9144000" cy="6858000" type="letter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32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A9D112-9142-4B53-B65C-5F0F295CDEC3}" type="datetimeFigureOut">
              <a:rPr lang="es-MX" smtClean="0"/>
              <a:t>10/01/2024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B4FB9-A322-4A2F-9E5D-4A7954B4D75F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90468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A34D41-BDAE-4289-A8A3-27C00E47A61D}" type="datetime1">
              <a:rPr lang="es-MX" smtClean="0"/>
              <a:t>10/01/2024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3B198-505B-4CF7-8C2C-5623A2F21B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33367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329DB-0C19-4E05-AF71-57EF4B904004}" type="datetime1">
              <a:rPr lang="es-MX" smtClean="0"/>
              <a:t>10/01/2024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3B198-505B-4CF7-8C2C-5623A2F21B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24755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E309-E553-40DA-B3C6-C741D75274FB}" type="datetime1">
              <a:rPr lang="es-MX" smtClean="0"/>
              <a:t>10/01/2024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3B198-505B-4CF7-8C2C-5623A2F21B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32285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9D6F8-634B-4D6F-8628-E0BEFB709A09}" type="datetime1">
              <a:rPr lang="es-MX" smtClean="0"/>
              <a:t>10/01/2024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3B198-505B-4CF7-8C2C-5623A2F21B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45941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F3C22-FC3B-42A7-B35A-53E220AAA8C7}" type="datetime1">
              <a:rPr lang="es-MX" smtClean="0"/>
              <a:t>10/01/2024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3B198-505B-4CF7-8C2C-5623A2F21B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02639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843AB-8A22-4C68-B13E-3F46C0FD9692}" type="datetime1">
              <a:rPr lang="es-MX" smtClean="0"/>
              <a:t>10/01/2024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3B198-505B-4CF7-8C2C-5623A2F21B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40127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20CBC-C2AD-483C-B647-F6FF09F47CC0}" type="datetime1">
              <a:rPr lang="es-MX" smtClean="0"/>
              <a:t>10/01/2024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3B198-505B-4CF7-8C2C-5623A2F21B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44748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ADBA5-98FB-4A4F-9367-A3E68E415C70}" type="datetime1">
              <a:rPr lang="es-MX" smtClean="0"/>
              <a:t>10/01/2024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3B198-505B-4CF7-8C2C-5623A2F21B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48270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EF1A1-7DE3-4321-B9F1-0C32502279D1}" type="datetime1">
              <a:rPr lang="es-MX" smtClean="0"/>
              <a:t>10/01/2024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3B198-505B-4CF7-8C2C-5623A2F21B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04100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AF4AD-8737-4FC4-9781-A3F9DB3F8C51}" type="datetime1">
              <a:rPr lang="es-MX" smtClean="0"/>
              <a:t>10/01/2024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3B198-505B-4CF7-8C2C-5623A2F21B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90167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126ED-8D3A-446C-A0DC-37A949EAAF28}" type="datetime1">
              <a:rPr lang="es-MX" smtClean="0"/>
              <a:t>10/01/2024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3B198-505B-4CF7-8C2C-5623A2F21B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44827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8D306-BD18-457C-83F9-77D136AB933D}" type="datetime1">
              <a:rPr lang="es-MX" smtClean="0"/>
              <a:t>10/01/2024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B3B198-505B-4CF7-8C2C-5623A2F21BA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68234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3486" y="3855522"/>
            <a:ext cx="4419983" cy="493819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1696903" y="1140706"/>
            <a:ext cx="603605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s-ES" dirty="0"/>
          </a:p>
          <a:p>
            <a:pPr algn="ctr"/>
            <a:endParaRPr lang="es-ES" dirty="0"/>
          </a:p>
          <a:p>
            <a:pPr algn="ctr"/>
            <a:r>
              <a:rPr lang="es-ES" dirty="0"/>
              <a:t>SUBSECRETARÍA DE PROGRAMAS Y PROYECTOS DE INVERSIÓN</a:t>
            </a:r>
          </a:p>
          <a:p>
            <a:pPr algn="ctr"/>
            <a:r>
              <a:rPr lang="es-ES" sz="1400" dirty="0"/>
              <a:t>DIRECCIÓN GENERAL DE LA UNIDAD DE INVERSIÓN Y PROGRAMACIÓN</a:t>
            </a:r>
          </a:p>
          <a:p>
            <a:pPr algn="ctr"/>
            <a:r>
              <a:rPr lang="es-ES" sz="1400" dirty="0"/>
              <a:t>DIRECCIÓN DE UNIDAD DE INVERSIÓN</a:t>
            </a:r>
          </a:p>
        </p:txBody>
      </p:sp>
      <p:sp>
        <p:nvSpPr>
          <p:cNvPr id="6" name="Rectángulo 5"/>
          <p:cNvSpPr/>
          <p:nvPr/>
        </p:nvSpPr>
        <p:spPr>
          <a:xfrm>
            <a:off x="777667" y="3121656"/>
            <a:ext cx="75936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dirty="0"/>
              <a:t>Lineamientos para la elaboración y presentación de los Análisis Costo-Beneficio y Análisis Costo-Eficiencia de los Programas y Proyectos de Inversión</a:t>
            </a:r>
            <a:endParaRPr lang="es-MX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569D2C3-1419-C25A-F11F-767345D666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30" y="629605"/>
            <a:ext cx="3842447" cy="764801"/>
          </a:xfrm>
          <a:prstGeom prst="rect">
            <a:avLst/>
          </a:prstGeom>
          <a:noFill/>
        </p:spPr>
      </p:pic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EDF709FB-633D-FF65-D673-F32D3DE95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3B198-505B-4CF7-8C2C-5623A2F21BA7}" type="slidenum">
              <a:rPr lang="es-MX" smtClean="0"/>
              <a:t>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2032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972354" y="421000"/>
            <a:ext cx="75534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i="1" dirty="0">
                <a:latin typeface="Arial Rounded MT Bold" panose="020F0704030504030204" pitchFamily="34" charset="0"/>
              </a:rPr>
              <a:t>Los proyectos de inversión se clasifican en los siguientes tipos:</a:t>
            </a:r>
            <a:endParaRPr lang="es-MX" i="1" dirty="0">
              <a:latin typeface="Arial Rounded MT Bold" panose="020F070403050403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798489" y="895300"/>
            <a:ext cx="7972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dirty="0"/>
              <a:t>I. Proyectos de Infraestructura Económica: cuando se trate de la construcción, adquisición y/o ampliación de activos fijos para la producción de bienes y servicios en los sectores de agua, comunicaciones y transportes, electricidad, y turismo</a:t>
            </a:r>
            <a:endParaRPr lang="es-MX" dirty="0"/>
          </a:p>
        </p:txBody>
      </p:sp>
      <p:sp>
        <p:nvSpPr>
          <p:cNvPr id="7" name="Rectángulo 6"/>
          <p:cNvSpPr/>
          <p:nvPr/>
        </p:nvSpPr>
        <p:spPr>
          <a:xfrm>
            <a:off x="798488" y="1985022"/>
            <a:ext cx="79720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dirty="0"/>
              <a:t>II. Proyectos de Infraestructura Social: cuando se trate de la construcción, adquisición y/o ampliación de activos fijos para llevar a cabo funciones en materia de educación, ciencia y tecnología, cultura, deporte, salud, seguridad social, urbanización, vivienda y asistencia social</a:t>
            </a:r>
            <a:endParaRPr lang="es-MX" dirty="0"/>
          </a:p>
        </p:txBody>
      </p:sp>
      <p:sp>
        <p:nvSpPr>
          <p:cNvPr id="8" name="Rectángulo 7"/>
          <p:cNvSpPr/>
          <p:nvPr/>
        </p:nvSpPr>
        <p:spPr>
          <a:xfrm>
            <a:off x="798488" y="3400926"/>
            <a:ext cx="79720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dirty="0"/>
              <a:t>III. Proyectos de Infraestructura Gubernamental: cuando se trate de la construcción, adquisición y/o ampliación de activos fijos para llevar a cabo funciones de gobierno, tales como seguridad estatal, seguridad pública y procuración de justicia</a:t>
            </a:r>
            <a:endParaRPr lang="es-MX" dirty="0"/>
          </a:p>
        </p:txBody>
      </p:sp>
      <p:sp>
        <p:nvSpPr>
          <p:cNvPr id="9" name="Rectángulo 8"/>
          <p:cNvSpPr/>
          <p:nvPr/>
        </p:nvSpPr>
        <p:spPr>
          <a:xfrm>
            <a:off x="798487" y="4601255"/>
            <a:ext cx="78561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dirty="0"/>
              <a:t>IV. Proyectos de Inmuebles: cuando se trate de la construcción, adquisición y/o ampliación de inmuebles destinados a oficinas administrativas</a:t>
            </a:r>
            <a:endParaRPr lang="es-MX" dirty="0"/>
          </a:p>
        </p:txBody>
      </p:sp>
      <p:sp>
        <p:nvSpPr>
          <p:cNvPr id="10" name="Rectángulo 9"/>
          <p:cNvSpPr/>
          <p:nvPr/>
        </p:nvSpPr>
        <p:spPr>
          <a:xfrm>
            <a:off x="798487" y="5524585"/>
            <a:ext cx="79720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dirty="0"/>
              <a:t>V. Otros proyectos de inversión: cuando se trate de aquellos que no estén identificados en las fracciones anteriores.</a:t>
            </a:r>
            <a:endParaRPr lang="es-MX" dirty="0"/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C214150B-A0CD-68D5-C96B-1943D451B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3B198-505B-4CF7-8C2C-5623A2F21BA7}" type="slidenum">
              <a:rPr lang="es-MX" smtClean="0"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36189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972354" y="362635"/>
            <a:ext cx="7901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i="1" dirty="0">
                <a:latin typeface="Arial Rounded MT Bold" panose="020F0704030504030204" pitchFamily="34" charset="0"/>
              </a:rPr>
              <a:t>Los programas de inversión se clasifican en los siguientes tipos</a:t>
            </a:r>
            <a:r>
              <a:rPr lang="es-ES" dirty="0">
                <a:latin typeface="Arial Rounded MT Bold" panose="020F0704030504030204" pitchFamily="34" charset="0"/>
              </a:rPr>
              <a:t>:</a:t>
            </a:r>
            <a:endParaRPr lang="es-MX" dirty="0">
              <a:latin typeface="Arial Rounded MT Bold" panose="020F0704030504030204" pitchFamily="34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972353" y="731967"/>
            <a:ext cx="7682249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700" dirty="0"/>
              <a:t>I. Programas de Adquisiciones: cuando se trate de la compra de bienes muebles, </a:t>
            </a:r>
          </a:p>
          <a:p>
            <a:pPr algn="just"/>
            <a:r>
              <a:rPr lang="es-ES" sz="1700" dirty="0"/>
              <a:t>que no estén asociados a proyectos de inversión o relacionados con protección civil</a:t>
            </a:r>
          </a:p>
        </p:txBody>
      </p:sp>
      <p:sp>
        <p:nvSpPr>
          <p:cNvPr id="6" name="Rectángulo 5"/>
          <p:cNvSpPr/>
          <p:nvPr/>
        </p:nvSpPr>
        <p:spPr>
          <a:xfrm>
            <a:off x="972352" y="1447545"/>
            <a:ext cx="768224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700" dirty="0"/>
              <a:t>II. Programas de Mantenimiento: cuando se trate de acciones cuyo objeto sea conservar o mantener los activos existentes en condiciones adecuadas de operación y que no implican un aumento en la vida útil o capacidad original de dichos activos</a:t>
            </a:r>
            <a:endParaRPr lang="es-MX" sz="1700" dirty="0"/>
          </a:p>
        </p:txBody>
      </p:sp>
      <p:sp>
        <p:nvSpPr>
          <p:cNvPr id="7" name="Rectángulo 6"/>
          <p:cNvSpPr/>
          <p:nvPr/>
        </p:nvSpPr>
        <p:spPr>
          <a:xfrm>
            <a:off x="972351" y="2370984"/>
            <a:ext cx="7450431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700" dirty="0"/>
              <a:t>III. Programas de Adquisiciones de Protección Civil: </a:t>
            </a:r>
            <a:r>
              <a:rPr lang="es-MX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cuando se trate de la compra de bienes muebles tales como extintores, detectores de humo, detectores de gas, entre otros, que no estén asociados a proyectos de inversión;</a:t>
            </a:r>
            <a:endParaRPr lang="es-MX" sz="18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es-ES" sz="1700" dirty="0"/>
              <a:t> </a:t>
            </a:r>
            <a:endParaRPr lang="es-MX" sz="1700" dirty="0"/>
          </a:p>
        </p:txBody>
      </p:sp>
      <p:sp>
        <p:nvSpPr>
          <p:cNvPr id="8" name="Rectángulo 7"/>
          <p:cNvSpPr/>
          <p:nvPr/>
        </p:nvSpPr>
        <p:spPr>
          <a:xfrm>
            <a:off x="972351" y="3359741"/>
            <a:ext cx="76822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700" dirty="0"/>
              <a:t>IV. Programas de Mantenimiento de Protección Civil: </a:t>
            </a:r>
            <a:r>
              <a:rPr lang="es-MX" sz="17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los programas referidos en la fracción II del presente numeral, siempre y cuando estén relacionados con protección civil</a:t>
            </a:r>
            <a:endParaRPr lang="es-MX" sz="1700" dirty="0"/>
          </a:p>
        </p:txBody>
      </p:sp>
      <p:sp>
        <p:nvSpPr>
          <p:cNvPr id="9" name="Rectángulo 8"/>
          <p:cNvSpPr/>
          <p:nvPr/>
        </p:nvSpPr>
        <p:spPr>
          <a:xfrm>
            <a:off x="972351" y="4171477"/>
            <a:ext cx="768225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700" dirty="0"/>
              <a:t>V. Estudios de Preinversión: cuando se trate de estudios que sean necesarios para que una dependencia o entidad tome la decisión de llevar a cabo un programa o proyecto de inversión</a:t>
            </a:r>
            <a:endParaRPr lang="es-MX" sz="1700" dirty="0"/>
          </a:p>
        </p:txBody>
      </p:sp>
      <p:sp>
        <p:nvSpPr>
          <p:cNvPr id="10" name="Rectángulo 9"/>
          <p:cNvSpPr/>
          <p:nvPr/>
        </p:nvSpPr>
        <p:spPr>
          <a:xfrm>
            <a:off x="972351" y="5042233"/>
            <a:ext cx="76822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700" dirty="0"/>
              <a:t>VI. Programa Ambiental: cuando se trate de acciones cuyo objeto principal sea la conservación y protección de los recursos naturales y del ecosistema</a:t>
            </a:r>
            <a:endParaRPr lang="es-MX" sz="1700" dirty="0"/>
          </a:p>
        </p:txBody>
      </p:sp>
      <p:sp>
        <p:nvSpPr>
          <p:cNvPr id="11" name="Rectángulo 10"/>
          <p:cNvSpPr/>
          <p:nvPr/>
        </p:nvSpPr>
        <p:spPr>
          <a:xfrm>
            <a:off x="972351" y="5657786"/>
            <a:ext cx="76822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700" dirty="0"/>
              <a:t>VII. Otros programas de inversión: cuando se trate de aquellos que no estén identificados en las fracciones anteriores.</a:t>
            </a:r>
            <a:endParaRPr lang="es-MX" sz="1700" dirty="0"/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EE3CFAE6-616D-FC7F-2A6E-E74D9073C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3B198-505B-4CF7-8C2C-5623A2F21BA7}" type="slidenum">
              <a:rPr lang="es-MX" smtClean="0"/>
              <a:t>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993132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210</TotalTime>
  <Words>466</Words>
  <Application>Microsoft Office PowerPoint</Application>
  <PresentationFormat>Carta (216 x 279 mm)</PresentationFormat>
  <Paragraphs>25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8" baseType="lpstr">
      <vt:lpstr>Arial</vt:lpstr>
      <vt:lpstr>Arial Rounded MT Bold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Jaime Carrillo Delgado</dc:creator>
  <cp:lastModifiedBy>Maria de Lourdes Guzmán Hernández</cp:lastModifiedBy>
  <cp:revision>15</cp:revision>
  <dcterms:created xsi:type="dcterms:W3CDTF">2023-04-11T21:54:58Z</dcterms:created>
  <dcterms:modified xsi:type="dcterms:W3CDTF">2024-01-10T23:24:18Z</dcterms:modified>
</cp:coreProperties>
</file>